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62" r:id="rId4"/>
    <p:sldId id="269" r:id="rId5"/>
    <p:sldId id="272" r:id="rId6"/>
    <p:sldId id="270" r:id="rId7"/>
    <p:sldId id="273" r:id="rId8"/>
    <p:sldId id="271" r:id="rId9"/>
    <p:sldId id="27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7541"/>
    <a:srgbClr val="4FC1E9"/>
    <a:srgbClr val="FED65C"/>
    <a:srgbClr val="FFFFFF"/>
    <a:srgbClr val="FA8150"/>
    <a:srgbClr val="00B050"/>
    <a:srgbClr val="E37553"/>
    <a:srgbClr val="E0653F"/>
    <a:srgbClr val="9596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4674" autoAdjust="0"/>
  </p:normalViewPr>
  <p:slideViewPr>
    <p:cSldViewPr>
      <p:cViewPr varScale="1">
        <p:scale>
          <a:sx n="89" d="100"/>
          <a:sy n="89" d="100"/>
        </p:scale>
        <p:origin x="24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972AA-0EB5-4B9A-97F4-9A3D134C5FF1}" type="datetime1">
              <a:rPr lang="sr-Latn-RS" smtClean="0"/>
              <a:t>26.5.2020.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D718-3CBD-42C0-9700-DB85B0794CC3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D33F-DB4D-4CA7-A69B-2362EE2CA762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6CF6D-BD09-4169-97F7-CF1ECABE6EB3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734A5-A988-4EB6-9D5B-F55C8906C92D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318E4C-5DCD-435C-B04A-AC8686022559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320/835/984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4.gif"/><Relationship Id="rId7" Type="http://schemas.microsoft.com/office/2007/relationships/hdphoto" Target="../media/hdphoto3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1343423" y="307272"/>
            <a:ext cx="5532833" cy="896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Обим троугла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2" name="Jednakokraki trougao 1">
            <a:extLst>
              <a:ext uri="{FF2B5EF4-FFF2-40B4-BE49-F238E27FC236}">
                <a16:creationId xmlns:a16="http://schemas.microsoft.com/office/drawing/2014/main" id="{7AC943E9-CE3B-4BDE-94DF-21EBB1FD8ACF}"/>
              </a:ext>
            </a:extLst>
          </p:cNvPr>
          <p:cNvSpPr/>
          <p:nvPr/>
        </p:nvSpPr>
        <p:spPr>
          <a:xfrm rot="2735113">
            <a:off x="3210682" y="1992165"/>
            <a:ext cx="648072" cy="896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CF194475-7E6A-4151-9571-0774A71CDA09}"/>
              </a:ext>
            </a:extLst>
          </p:cNvPr>
          <p:cNvSpPr/>
          <p:nvPr/>
        </p:nvSpPr>
        <p:spPr>
          <a:xfrm>
            <a:off x="5796136" y="199568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90682E-A31E-4894-BEC9-8EE955AF0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36" y="136380"/>
            <a:ext cx="2081364" cy="2081364"/>
          </a:xfrm>
          <a:prstGeom prst="rect">
            <a:avLst/>
          </a:prstGeom>
        </p:spPr>
      </p:pic>
      <p:sp>
        <p:nvSpPr>
          <p:cNvPr id="7" name="Pravougaonik 6">
            <a:extLst>
              <a:ext uri="{FF2B5EF4-FFF2-40B4-BE49-F238E27FC236}">
                <a16:creationId xmlns:a16="http://schemas.microsoft.com/office/drawing/2014/main" id="{C6EAA0FA-0F95-400D-9AE2-169AF3C1C7C9}"/>
              </a:ext>
            </a:extLst>
          </p:cNvPr>
          <p:cNvSpPr/>
          <p:nvPr/>
        </p:nvSpPr>
        <p:spPr>
          <a:xfrm>
            <a:off x="294358" y="127560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Научићете: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23352295-D79E-4E87-B14C-B5D7CE6F20A7}"/>
              </a:ext>
            </a:extLst>
          </p:cNvPr>
          <p:cNvSpPr txBox="1"/>
          <p:nvPr/>
        </p:nvSpPr>
        <p:spPr>
          <a:xfrm>
            <a:off x="1691680" y="245433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sr-Cyrl-RS" sz="2400" dirty="0">
                <a:solidFill>
                  <a:schemeClr val="bg1"/>
                </a:solidFill>
              </a:rPr>
              <a:t>како </a:t>
            </a:r>
            <a:r>
              <a:rPr lang="ru-RU" sz="2400" dirty="0">
                <a:solidFill>
                  <a:schemeClr val="bg1"/>
                </a:solidFill>
              </a:rPr>
              <a:t>да израчунате  обим троугла-</a:t>
            </a:r>
            <a:endParaRPr lang="sr-Cyrl-R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51">
        <p:split orient="vert"/>
      </p:transition>
    </mc:Choice>
    <mc:Fallback xmlns="">
      <p:transition spd="slow" advTm="475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A1DABBA-CEF7-4598-B585-27C2019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800600"/>
            <a:ext cx="4904184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3F9B7D-F8B5-44BB-96CB-B0C0B04B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95" y="1113824"/>
            <a:ext cx="8278009" cy="902060"/>
          </a:xfrm>
        </p:spPr>
        <p:txBody>
          <a:bodyPr>
            <a:normAutofit/>
          </a:bodyPr>
          <a:lstStyle/>
          <a:p>
            <a:r>
              <a:rPr lang="sr-Cyrl-RS" sz="2000" dirty="0"/>
              <a:t>ДОМАЋИ ЗАДАТАК:</a:t>
            </a:r>
            <a:endParaRPr lang="sr-Latn-RS" sz="2000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56ACF47-0950-4429-90EA-D4CF0B6510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1560" y="1718382"/>
            <a:ext cx="8208912" cy="2982516"/>
          </a:xfrm>
        </p:spPr>
        <p:txBody>
          <a:bodyPr/>
          <a:lstStyle/>
          <a:p>
            <a:r>
              <a:rPr lang="sr-Cyrl-RS" sz="1600" dirty="0"/>
              <a:t>Задатак је окачен на </a:t>
            </a:r>
            <a:r>
              <a:rPr lang="en-US" sz="1600" dirty="0"/>
              <a:t>google </a:t>
            </a:r>
            <a:r>
              <a:rPr lang="sr-Cyrl-RS" sz="1600" dirty="0"/>
              <a:t>учионицу. Забавите се уз квиз.</a:t>
            </a:r>
          </a:p>
          <a:p>
            <a:r>
              <a:rPr lang="sr-Latn-RS" sz="1600" dirty="0">
                <a:hlinkClick r:id="rId3"/>
              </a:rPr>
              <a:t>https://wordwall.net/play/2320/835/984</a:t>
            </a:r>
            <a:endParaRPr lang="sr-Cyrl-RS" sz="1600" dirty="0"/>
          </a:p>
          <a:p>
            <a:endParaRPr lang="sr-Latn-RS" sz="16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7FE0BBE-4D81-4230-A35A-8074414AD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72" y="2294262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B4763D8-0A25-4FFD-B464-4B7B33F0CA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886238"/>
            <a:ext cx="2372883" cy="177966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C252C40-5DF0-4D7D-8133-194744673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72" y="2211710"/>
            <a:ext cx="2638061" cy="1978546"/>
          </a:xfrm>
          <a:prstGeom prst="rect">
            <a:avLst/>
          </a:prstGeom>
        </p:spPr>
      </p:pic>
      <p:sp>
        <p:nvSpPr>
          <p:cNvPr id="5" name="Pravougaonik 4">
            <a:extLst>
              <a:ext uri="{FF2B5EF4-FFF2-40B4-BE49-F238E27FC236}">
                <a16:creationId xmlns:a16="http://schemas.microsoft.com/office/drawing/2014/main" id="{0FE2A1E5-2EE4-4FE0-AD94-699AE2DF64CA}"/>
              </a:ext>
            </a:extLst>
          </p:cNvPr>
          <p:cNvSpPr/>
          <p:nvPr/>
        </p:nvSpPr>
        <p:spPr>
          <a:xfrm>
            <a:off x="861896" y="47984"/>
            <a:ext cx="7670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RS" dirty="0">
                <a:solidFill>
                  <a:srgbClr val="4FC1E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за крај: Ко ће пре израчунати обим. </a:t>
            </a:r>
            <a:endParaRPr lang="sr-Latn-RS" dirty="0">
              <a:solidFill>
                <a:srgbClr val="4FC1E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RS" dirty="0">
                <a:solidFill>
                  <a:srgbClr val="FA75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Израчунај обим троугла чије су странице 5 cm, 7 cm, 10 cm.</a:t>
            </a:r>
            <a:endParaRPr lang="sr-Latn-RS" dirty="0">
              <a:solidFill>
                <a:srgbClr val="FA754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solidFill>
                  <a:srgbClr val="FA75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Дужи GB = 3 cm, GV = 4 cm, VB = 2 cm су странице троугла ∆ GBV. Израчунај његов обим.</a:t>
            </a:r>
            <a:endParaRPr lang="sr-Latn-RS" dirty="0">
              <a:solidFill>
                <a:srgbClr val="FA754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4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35">
        <p:split orient="vert"/>
      </p:transition>
    </mc:Choice>
    <mc:Fallback xmlns="">
      <p:transition spd="slow" advTm="217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4517179-AD2C-4DB2-83CB-9ECCDE1F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4803998"/>
            <a:ext cx="3945501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4B3A310E-9281-430F-A962-E216D15EBAD5}"/>
              </a:ext>
            </a:extLst>
          </p:cNvPr>
          <p:cNvSpPr txBox="1"/>
          <p:nvPr/>
        </p:nvSpPr>
        <p:spPr>
          <a:xfrm>
            <a:off x="377280" y="5383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троуглу смо већ учили на претходним часовима. 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D91B820-2089-49CF-BC12-53F25E504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03" y="1419622"/>
            <a:ext cx="5888654" cy="331236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461E332-3608-42A3-A0DF-BB776F026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21" l="1000" r="100000">
                        <a14:foregroundMark x1="52667" y1="37879" x2="52667" y2="37879"/>
                        <a14:foregroundMark x1="47333" y1="63258" x2="47333" y2="63258"/>
                        <a14:foregroundMark x1="49000" y1="75000" x2="49000" y2="75000"/>
                        <a14:foregroundMark x1="50000" y1="44318" x2="50000" y2="44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432" y="2510523"/>
            <a:ext cx="1284734" cy="113056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36B6C43-3A70-401B-A82A-01DDB228D3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9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13" y="3641089"/>
            <a:ext cx="1574304" cy="118072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EEB56A0-3AAF-4D9F-8CCB-A34D79580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07" y="80789"/>
            <a:ext cx="1714500" cy="1266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4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157">
        <p:split orient="vert"/>
      </p:transition>
    </mc:Choice>
    <mc:Fallback xmlns="">
      <p:transition spd="slow" advTm="211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292" y="4791527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20229798">
            <a:off x="155790" y="319377"/>
            <a:ext cx="2126681" cy="489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 flipH="1">
            <a:off x="3055084" y="1149993"/>
            <a:ext cx="1008112" cy="1656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2786835"/>
            <a:ext cx="2736304" cy="5760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rava linija spajanja 10">
            <a:extLst>
              <a:ext uri="{FF2B5EF4-FFF2-40B4-BE49-F238E27FC236}">
                <a16:creationId xmlns:a16="http://schemas.microsoft.com/office/drawing/2014/main" id="{522CA2CD-1B75-4E54-B4CF-CF9727E93DF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049460" y="1166156"/>
            <a:ext cx="1736764" cy="22196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957930" y="2629178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5611114" y="328205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948847" y="338822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48F4D5-8EF4-4B9C-B18D-536AD0566544}"/>
              </a:ext>
            </a:extLst>
          </p:cNvPr>
          <p:cNvSpPr/>
          <p:nvPr/>
        </p:nvSpPr>
        <p:spPr>
          <a:xfrm>
            <a:off x="4042765" y="11271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694130-D80A-4FBC-9FFD-5DD751FCF1BA}"/>
              </a:ext>
            </a:extLst>
          </p:cNvPr>
          <p:cNvSpPr/>
          <p:nvPr/>
        </p:nvSpPr>
        <p:spPr>
          <a:xfrm>
            <a:off x="3055083" y="27639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3FFF89-5C3C-4163-A32C-421E13C83900}"/>
              </a:ext>
            </a:extLst>
          </p:cNvPr>
          <p:cNvSpPr/>
          <p:nvPr/>
        </p:nvSpPr>
        <p:spPr>
          <a:xfrm>
            <a:off x="5740505" y="33157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6A673753-AE23-41DC-B669-C2E4F367C26B}"/>
              </a:ext>
            </a:extLst>
          </p:cNvPr>
          <p:cNvSpPr txBox="1"/>
          <p:nvPr/>
        </p:nvSpPr>
        <p:spPr>
          <a:xfrm>
            <a:off x="206590" y="1179333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Троугао чине: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9A1222E1-ADB8-4D73-BD63-5FCEB768B755}"/>
              </a:ext>
            </a:extLst>
          </p:cNvPr>
          <p:cNvSpPr txBox="1"/>
          <p:nvPr/>
        </p:nvSpPr>
        <p:spPr>
          <a:xfrm>
            <a:off x="324393" y="1654754"/>
            <a:ext cx="230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1. </a:t>
            </a:r>
            <a:r>
              <a:rPr lang="sr-Cyrl-RS" dirty="0"/>
              <a:t>Затворена изломљена линија и њена унутрашњост.</a:t>
            </a:r>
            <a:endParaRPr lang="sr-Latn-RS" dirty="0"/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736027F5-43E3-47AA-833A-11012D82704D}"/>
              </a:ext>
            </a:extLst>
          </p:cNvPr>
          <p:cNvSpPr txBox="1"/>
          <p:nvPr/>
        </p:nvSpPr>
        <p:spPr>
          <a:xfrm>
            <a:off x="6511354" y="1613374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3. </a:t>
            </a:r>
            <a:r>
              <a:rPr lang="sr-Cyrl-RS" dirty="0"/>
              <a:t>три угла</a:t>
            </a:r>
            <a:endParaRPr lang="sr-Latn-RS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9C265750-7A17-45D2-83EE-6526A073E4F2}"/>
              </a:ext>
            </a:extLst>
          </p:cNvPr>
          <p:cNvSpPr txBox="1"/>
          <p:nvPr/>
        </p:nvSpPr>
        <p:spPr>
          <a:xfrm>
            <a:off x="324393" y="2571750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2. </a:t>
            </a:r>
            <a:r>
              <a:rPr lang="sr-Cyrl-RS" dirty="0"/>
              <a:t>три темена </a:t>
            </a:r>
            <a:endParaRPr lang="sr-Latn-RS" dirty="0"/>
          </a:p>
        </p:txBody>
      </p:sp>
      <p:cxnSp>
        <p:nvCxnSpPr>
          <p:cNvPr id="31" name="Prava linija spajanja sa strelicom 30">
            <a:extLst>
              <a:ext uri="{FF2B5EF4-FFF2-40B4-BE49-F238E27FC236}">
                <a16:creationId xmlns:a16="http://schemas.microsoft.com/office/drawing/2014/main" id="{277C9BE0-8EE6-43F4-B13B-7E3F0012B0EF}"/>
              </a:ext>
            </a:extLst>
          </p:cNvPr>
          <p:cNvCxnSpPr>
            <a:cxnSpLocks/>
          </p:cNvCxnSpPr>
          <p:nvPr/>
        </p:nvCxnSpPr>
        <p:spPr>
          <a:xfrm flipV="1">
            <a:off x="1740607" y="1598540"/>
            <a:ext cx="2034684" cy="446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rava linija spajanja sa strelicom 32">
            <a:extLst>
              <a:ext uri="{FF2B5EF4-FFF2-40B4-BE49-F238E27FC236}">
                <a16:creationId xmlns:a16="http://schemas.microsoft.com/office/drawing/2014/main" id="{BE4C9B9C-5939-421D-99A8-D5F2FCEC5972}"/>
              </a:ext>
            </a:extLst>
          </p:cNvPr>
          <p:cNvCxnSpPr>
            <a:cxnSpLocks/>
          </p:cNvCxnSpPr>
          <p:nvPr/>
        </p:nvCxnSpPr>
        <p:spPr>
          <a:xfrm flipV="1">
            <a:off x="2426863" y="2049402"/>
            <a:ext cx="2109133" cy="354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Prava linija spajanja sa strelicom 34">
            <a:extLst>
              <a:ext uri="{FF2B5EF4-FFF2-40B4-BE49-F238E27FC236}">
                <a16:creationId xmlns:a16="http://schemas.microsoft.com/office/drawing/2014/main" id="{5D2BC8BA-81FE-4192-AB3B-915532B97A5B}"/>
              </a:ext>
            </a:extLst>
          </p:cNvPr>
          <p:cNvCxnSpPr>
            <a:cxnSpLocks/>
          </p:cNvCxnSpPr>
          <p:nvPr/>
        </p:nvCxnSpPr>
        <p:spPr>
          <a:xfrm flipV="1">
            <a:off x="1665729" y="2805658"/>
            <a:ext cx="1348045" cy="25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Prava linija spajanja sa strelicom 37">
            <a:extLst>
              <a:ext uri="{FF2B5EF4-FFF2-40B4-BE49-F238E27FC236}">
                <a16:creationId xmlns:a16="http://schemas.microsoft.com/office/drawing/2014/main" id="{061429CD-48F6-42DB-971B-7EC81DFAE68D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4088484" y="1478648"/>
            <a:ext cx="2422870" cy="31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kvir za tekst 40">
            <a:extLst>
              <a:ext uri="{FF2B5EF4-FFF2-40B4-BE49-F238E27FC236}">
                <a16:creationId xmlns:a16="http://schemas.microsoft.com/office/drawing/2014/main" id="{2F730E3A-EDBB-4559-9C9F-97EA8686B040}"/>
              </a:ext>
            </a:extLst>
          </p:cNvPr>
          <p:cNvSpPr txBox="1"/>
          <p:nvPr/>
        </p:nvSpPr>
        <p:spPr>
          <a:xfrm>
            <a:off x="6635254" y="2253209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4. </a:t>
            </a:r>
            <a:r>
              <a:rPr lang="sr-Cyrl-RS" dirty="0"/>
              <a:t>три странице</a:t>
            </a:r>
            <a:endParaRPr lang="sr-Latn-RS" dirty="0"/>
          </a:p>
        </p:txBody>
      </p:sp>
      <p:cxnSp>
        <p:nvCxnSpPr>
          <p:cNvPr id="46" name="Prava linija spajanja sa strelicom 45">
            <a:extLst>
              <a:ext uri="{FF2B5EF4-FFF2-40B4-BE49-F238E27FC236}">
                <a16:creationId xmlns:a16="http://schemas.microsoft.com/office/drawing/2014/main" id="{779A64E2-9E77-4C7D-AC92-E74B75389F8D}"/>
              </a:ext>
            </a:extLst>
          </p:cNvPr>
          <p:cNvCxnSpPr>
            <a:cxnSpLocks/>
          </p:cNvCxnSpPr>
          <p:nvPr/>
        </p:nvCxnSpPr>
        <p:spPr>
          <a:xfrm flipH="1">
            <a:off x="5508104" y="2622541"/>
            <a:ext cx="1296144" cy="270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Slika 16">
            <a:extLst>
              <a:ext uri="{FF2B5EF4-FFF2-40B4-BE49-F238E27FC236}">
                <a16:creationId xmlns:a16="http://schemas.microsoft.com/office/drawing/2014/main" id="{7A2702AD-DCDF-487C-A5CB-131C3BAF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07" y="3392261"/>
            <a:ext cx="3433679" cy="193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Pravougaonik 29">
            <a:extLst>
              <a:ext uri="{FF2B5EF4-FFF2-40B4-BE49-F238E27FC236}">
                <a16:creationId xmlns:a16="http://schemas.microsoft.com/office/drawing/2014/main" id="{3F2BF8EF-A3B7-450A-8306-F25AE0E86972}"/>
              </a:ext>
            </a:extLst>
          </p:cNvPr>
          <p:cNvSpPr/>
          <p:nvPr/>
        </p:nvSpPr>
        <p:spPr>
          <a:xfrm rot="384104">
            <a:off x="5817207" y="302760"/>
            <a:ext cx="2126681" cy="489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подсетимо!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4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81">
        <p:split orient="vert"/>
      </p:transition>
    </mc:Choice>
    <mc:Fallback xmlns="">
      <p:transition spd="slow" advTm="3208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2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41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92648" y="-40127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ЈЕДНАКОСТРАНИЧНИ 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4517804" y="2786647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430203" y="668707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20653" y="1411282"/>
            <a:ext cx="808331" cy="15256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619847" y="1475722"/>
            <a:ext cx="951411" cy="14384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3" y="2910294"/>
            <a:ext cx="1780479" cy="26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556959" y="1420404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4517804" y="2874085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0" name="Okvir za tekst 69">
            <a:extLst>
              <a:ext uri="{FF2B5EF4-FFF2-40B4-BE49-F238E27FC236}">
                <a16:creationId xmlns:a16="http://schemas.microsoft.com/office/drawing/2014/main" id="{0D4DF80D-7759-460E-8554-205C53BBAE1A}"/>
              </a:ext>
            </a:extLst>
          </p:cNvPr>
          <p:cNvSpPr txBox="1"/>
          <p:nvPr/>
        </p:nvSpPr>
        <p:spPr>
          <a:xfrm>
            <a:off x="5842858" y="503900"/>
            <a:ext cx="398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Шта је обим троугла?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72" name="Pravougaonik 71">
            <a:extLst>
              <a:ext uri="{FF2B5EF4-FFF2-40B4-BE49-F238E27FC236}">
                <a16:creationId xmlns:a16="http://schemas.microsoft.com/office/drawing/2014/main" id="{8B16E9A4-37BF-4AA6-8F13-D9C69BCC0B3B}"/>
              </a:ext>
            </a:extLst>
          </p:cNvPr>
          <p:cNvSpPr/>
          <p:nvPr/>
        </p:nvSpPr>
        <p:spPr>
          <a:xfrm>
            <a:off x="4517804" y="10133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b="1" dirty="0">
                <a:solidFill>
                  <a:schemeClr val="accent5"/>
                </a:solidFill>
              </a:rPr>
              <a:t>Обим троугла </a:t>
            </a:r>
            <a:r>
              <a:rPr lang="sr-Cyrl-RS" b="1" u="sng" dirty="0">
                <a:solidFill>
                  <a:schemeClr val="accent6"/>
                </a:solidFill>
              </a:rPr>
              <a:t>је ЗБИР дужина </a:t>
            </a:r>
            <a:r>
              <a:rPr lang="sr-Cyrl-RS" b="1" dirty="0">
                <a:solidFill>
                  <a:schemeClr val="accent5"/>
                </a:solidFill>
              </a:rPr>
              <a:t>свих његових страница.</a:t>
            </a:r>
            <a:endParaRPr lang="sr-Latn-RS" b="1" dirty="0">
              <a:solidFill>
                <a:schemeClr val="accent5"/>
              </a:solidFill>
            </a:endParaRPr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23323" y="28786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67966" y="1769247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847487" y="1901953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197B859-B372-4355-AACD-890A608C2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168"/>
            <a:ext cx="2483768" cy="204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4D26E63C-5EB3-4C33-AE02-12DD9EBAC5CB}"/>
              </a:ext>
            </a:extLst>
          </p:cNvPr>
          <p:cNvSpPr txBox="1"/>
          <p:nvPr/>
        </p:nvSpPr>
        <p:spPr>
          <a:xfrm>
            <a:off x="168756" y="2443503"/>
            <a:ext cx="190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7030A0"/>
                </a:solidFill>
              </a:rPr>
              <a:t>Вучко броји странице. Колико их је избројао?</a:t>
            </a:r>
            <a:endParaRPr lang="sr-Latn-RS" dirty="0">
              <a:solidFill>
                <a:srgbClr val="7030A0"/>
              </a:solidFill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4F9AABFC-167C-4358-A726-529265EFD12F}"/>
              </a:ext>
            </a:extLst>
          </p:cNvPr>
          <p:cNvSpPr txBox="1"/>
          <p:nvPr/>
        </p:nvSpPr>
        <p:spPr>
          <a:xfrm>
            <a:off x="5004048" y="199568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0070C0"/>
                </a:solidFill>
              </a:rPr>
              <a:t>Обележава се великим словом О. </a:t>
            </a:r>
            <a:endParaRPr lang="sr-Latn-RS" sz="2000" b="1" dirty="0">
              <a:solidFill>
                <a:srgbClr val="0070C0"/>
              </a:solidFill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52ECDEED-CEBA-47FF-B799-87FE1C10BD7B}"/>
              </a:ext>
            </a:extLst>
          </p:cNvPr>
          <p:cNvSpPr txBox="1"/>
          <p:nvPr/>
        </p:nvSpPr>
        <p:spPr>
          <a:xfrm>
            <a:off x="5242531" y="281859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>
                <a:solidFill>
                  <a:srgbClr val="FF0000"/>
                </a:solidFill>
              </a:rPr>
              <a:t>О = </a:t>
            </a:r>
            <a:r>
              <a:rPr lang="en-US" sz="2800" b="1" u="sng" dirty="0" err="1">
                <a:solidFill>
                  <a:srgbClr val="FF0000"/>
                </a:solidFill>
              </a:rPr>
              <a:t>a+a+a</a:t>
            </a:r>
            <a:endParaRPr lang="en-US" sz="2800" b="1" u="sng" dirty="0">
              <a:solidFill>
                <a:srgbClr val="FF0000"/>
              </a:solidFill>
            </a:endParaRPr>
          </a:p>
          <a:p>
            <a:endParaRPr lang="sr-Latn-RS" sz="2800" b="1" u="sng" dirty="0">
              <a:solidFill>
                <a:srgbClr val="FF000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70B4BD94-7219-42CB-A171-03F5A6EA5C79}"/>
              </a:ext>
            </a:extLst>
          </p:cNvPr>
          <p:cNvSpPr txBox="1"/>
          <p:nvPr/>
        </p:nvSpPr>
        <p:spPr>
          <a:xfrm>
            <a:off x="4998594" y="3565356"/>
            <a:ext cx="3173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7030A0"/>
                </a:solidFill>
              </a:rPr>
              <a:t>Или краће</a:t>
            </a:r>
            <a:r>
              <a:rPr lang="en-US" sz="2000" b="1" dirty="0">
                <a:solidFill>
                  <a:srgbClr val="7030A0"/>
                </a:solidFill>
              </a:rPr>
              <a:t>:</a:t>
            </a:r>
          </a:p>
          <a:p>
            <a:r>
              <a:rPr lang="sr-Cyrl-RS" sz="2000" b="1" dirty="0">
                <a:solidFill>
                  <a:srgbClr val="7030A0"/>
                </a:solidFill>
              </a:rPr>
              <a:t> </a:t>
            </a:r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О = 3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• </a:t>
            </a:r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а</a:t>
            </a:r>
          </a:p>
          <a:p>
            <a:endParaRPr lang="sr-Latn-RS" sz="2000" b="1" dirty="0"/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8BDF4E03-0221-480E-B714-F2E60630FF41}"/>
              </a:ext>
            </a:extLst>
          </p:cNvPr>
          <p:cNvSpPr/>
          <p:nvPr/>
        </p:nvSpPr>
        <p:spPr>
          <a:xfrm>
            <a:off x="294234" y="1161901"/>
            <a:ext cx="2184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Код једнакостраничног троугла све три странице су </a:t>
            </a:r>
            <a:r>
              <a:rPr lang="sr-Cyrl-RS" b="1" u="sng" dirty="0">
                <a:solidFill>
                  <a:schemeClr val="accent6">
                    <a:lumMod val="75000"/>
                  </a:schemeClr>
                </a:solidFill>
              </a:rPr>
              <a:t>ИСТЕ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0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398">
        <p:split orient="vert"/>
      </p:transition>
    </mc:Choice>
    <mc:Fallback xmlns="">
      <p:transition spd="slow" advTm="373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54" grpId="0" animBg="1"/>
      <p:bldP spid="66" grpId="0" animBg="1"/>
      <p:bldP spid="67" grpId="0" animBg="1"/>
      <p:bldP spid="70" grpId="0"/>
      <p:bldP spid="72" grpId="0"/>
      <p:bldP spid="73" grpId="0"/>
      <p:bldP spid="74" grpId="0"/>
      <p:bldP spid="75" grpId="0"/>
      <p:bldP spid="13" grpId="0"/>
      <p:bldP spid="3" grpId="0"/>
      <p:bldP spid="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92648" y="-40127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ЈЕДНАКОСТРАНИЧНИ 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4517804" y="2786647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430203" y="668707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20653" y="1411282"/>
            <a:ext cx="808331" cy="15256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619847" y="1475722"/>
            <a:ext cx="951411" cy="14384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3" y="2910294"/>
            <a:ext cx="1780479" cy="26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556959" y="1420404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4517804" y="2874085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0" name="Okvir za tekst 69">
            <a:extLst>
              <a:ext uri="{FF2B5EF4-FFF2-40B4-BE49-F238E27FC236}">
                <a16:creationId xmlns:a16="http://schemas.microsoft.com/office/drawing/2014/main" id="{0D4DF80D-7759-460E-8554-205C53BBAE1A}"/>
              </a:ext>
            </a:extLst>
          </p:cNvPr>
          <p:cNvSpPr txBox="1"/>
          <p:nvPr/>
        </p:nvSpPr>
        <p:spPr>
          <a:xfrm>
            <a:off x="4517804" y="411510"/>
            <a:ext cx="398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70C0"/>
                </a:solidFill>
              </a:rPr>
              <a:t>Израчунај обим једнакостраничног троугла чија је основица 5</a:t>
            </a:r>
            <a:r>
              <a:rPr lang="en-US" b="1" dirty="0">
                <a:solidFill>
                  <a:srgbClr val="0070C0"/>
                </a:solidFill>
              </a:rPr>
              <a:t>cm</a:t>
            </a:r>
            <a:r>
              <a:rPr lang="sr-Cyrl-RS" b="1" dirty="0">
                <a:solidFill>
                  <a:srgbClr val="0070C0"/>
                </a:solidFill>
              </a:rPr>
              <a:t>.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23323" y="28786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67966" y="1769247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847487" y="1901953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197B859-B372-4355-AACD-890A608C2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168"/>
            <a:ext cx="2483768" cy="204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52ECDEED-CEBA-47FF-B799-87FE1C10BD7B}"/>
              </a:ext>
            </a:extLst>
          </p:cNvPr>
          <p:cNvSpPr txBox="1"/>
          <p:nvPr/>
        </p:nvSpPr>
        <p:spPr>
          <a:xfrm>
            <a:off x="5148064" y="123143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</a:rPr>
              <a:t>О = </a:t>
            </a:r>
            <a:r>
              <a:rPr lang="en-US" sz="2800" b="1" dirty="0" err="1">
                <a:solidFill>
                  <a:srgbClr val="FF0000"/>
                </a:solidFill>
              </a:rPr>
              <a:t>a+a+a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sr-Latn-RS" sz="2800" b="1" u="sng" dirty="0">
              <a:solidFill>
                <a:srgbClr val="FF0000"/>
              </a:solidFill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09FE4972-4A9C-4A43-991F-0A21100656B5}"/>
              </a:ext>
            </a:extLst>
          </p:cNvPr>
          <p:cNvSpPr/>
          <p:nvPr/>
        </p:nvSpPr>
        <p:spPr>
          <a:xfrm rot="177900">
            <a:off x="192648" y="80842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0336B179-DAF1-450B-BF98-4989BFA34843}"/>
              </a:ext>
            </a:extLst>
          </p:cNvPr>
          <p:cNvSpPr txBox="1"/>
          <p:nvPr/>
        </p:nvSpPr>
        <p:spPr>
          <a:xfrm>
            <a:off x="5189449" y="164488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accent5">
                    <a:lumMod val="75000"/>
                  </a:schemeClr>
                </a:solidFill>
              </a:rPr>
              <a:t>О = 3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• </a:t>
            </a:r>
            <a:r>
              <a:rPr lang="sr-Cyrl-RS" sz="2800" b="1" dirty="0">
                <a:solidFill>
                  <a:schemeClr val="accent5">
                    <a:lumMod val="75000"/>
                  </a:schemeClr>
                </a:solidFill>
              </a:rPr>
              <a:t>а</a:t>
            </a: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BC7E6DD6-DAA1-4C50-9010-F348C0C223BA}"/>
              </a:ext>
            </a:extLst>
          </p:cNvPr>
          <p:cNvSpPr txBox="1"/>
          <p:nvPr/>
        </p:nvSpPr>
        <p:spPr>
          <a:xfrm>
            <a:off x="5199670" y="2073922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О = 3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• 5cm</a:t>
            </a:r>
            <a:endParaRPr lang="sr-Cyrl-R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r-Latn-RS" sz="2000" b="1" dirty="0"/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A819486D-DA19-4616-B4DE-6DCD9E4F0970}"/>
              </a:ext>
            </a:extLst>
          </p:cNvPr>
          <p:cNvSpPr txBox="1"/>
          <p:nvPr/>
        </p:nvSpPr>
        <p:spPr>
          <a:xfrm>
            <a:off x="5189449" y="2419351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О =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15cm</a:t>
            </a:r>
            <a:endParaRPr lang="sr-Cyrl-R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r-Latn-RS" sz="2000" b="1" dirty="0"/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E8E0C61E-5A41-40BB-9340-25EA3839A2A2}"/>
              </a:ext>
            </a:extLst>
          </p:cNvPr>
          <p:cNvSpPr/>
          <p:nvPr/>
        </p:nvSpPr>
        <p:spPr>
          <a:xfrm rot="177900">
            <a:off x="113725" y="1013405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ЗАДАТАК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0443E0E1-08C7-4411-98ED-7EBF35D9D089}"/>
              </a:ext>
            </a:extLst>
          </p:cNvPr>
          <p:cNvSpPr txBox="1"/>
          <p:nvPr/>
        </p:nvSpPr>
        <p:spPr>
          <a:xfrm>
            <a:off x="5039978" y="3109514"/>
            <a:ext cx="3780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Обим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једнакостраничног троугла износи 15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cm</a:t>
            </a:r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sr-Latn-RS" sz="20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A16D8D0-77B0-4B2F-A4CB-8963E10E5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58" y="1199912"/>
            <a:ext cx="2487660" cy="1865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6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964">
        <p:split orient="vert"/>
      </p:transition>
    </mc:Choice>
    <mc:Fallback xmlns="">
      <p:transition spd="slow" advTm="429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54" grpId="0" animBg="1"/>
      <p:bldP spid="66" grpId="0" animBg="1"/>
      <p:bldP spid="67" grpId="0" animBg="1"/>
      <p:bldP spid="70" grpId="0"/>
      <p:bldP spid="73" grpId="0"/>
      <p:bldP spid="74" grpId="0"/>
      <p:bldP spid="75" grpId="0"/>
      <p:bldP spid="23" grpId="0"/>
      <p:bldP spid="25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92648" y="-40127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ЈЕДНАКОКРАКИ 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4517804" y="2786647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478151" y="3687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32308" y="941392"/>
            <a:ext cx="832678" cy="198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653799" y="941391"/>
            <a:ext cx="917459" cy="198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3" y="2910294"/>
            <a:ext cx="1780479" cy="26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616871" y="901927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4517804" y="2874085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23323" y="28786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07056" y="1374545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993563" y="1358647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F7A86A8-0A3E-42C5-8609-A589401F4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64" y="3226616"/>
            <a:ext cx="2817026" cy="158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C845975B-264A-4BF0-9B45-9CB0117665F0}"/>
              </a:ext>
            </a:extLst>
          </p:cNvPr>
          <p:cNvSpPr txBox="1"/>
          <p:nvPr/>
        </p:nvSpPr>
        <p:spPr>
          <a:xfrm>
            <a:off x="4788024" y="159639"/>
            <a:ext cx="398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Шта је обим троугла?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98C95A1F-2059-473A-9EA1-3FEB24B6747B}"/>
              </a:ext>
            </a:extLst>
          </p:cNvPr>
          <p:cNvSpPr/>
          <p:nvPr/>
        </p:nvSpPr>
        <p:spPr>
          <a:xfrm>
            <a:off x="4494982" y="7871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b="1" dirty="0">
                <a:solidFill>
                  <a:schemeClr val="accent5"/>
                </a:solidFill>
              </a:rPr>
              <a:t>Обим троугла </a:t>
            </a:r>
            <a:r>
              <a:rPr lang="sr-Cyrl-RS" b="1" u="sng" dirty="0">
                <a:solidFill>
                  <a:schemeClr val="accent6"/>
                </a:solidFill>
              </a:rPr>
              <a:t>је ЗБИР дужина </a:t>
            </a:r>
            <a:r>
              <a:rPr lang="sr-Cyrl-RS" b="1" dirty="0">
                <a:solidFill>
                  <a:schemeClr val="accent5"/>
                </a:solidFill>
              </a:rPr>
              <a:t>свих његових страница.</a:t>
            </a:r>
            <a:endParaRPr lang="sr-Latn-RS" b="1" dirty="0">
              <a:solidFill>
                <a:schemeClr val="accent5"/>
              </a:solidFill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C44B594-9AD6-41E5-8FE6-042BC46C4209}"/>
              </a:ext>
            </a:extLst>
          </p:cNvPr>
          <p:cNvSpPr txBox="1"/>
          <p:nvPr/>
        </p:nvSpPr>
        <p:spPr>
          <a:xfrm>
            <a:off x="5196499" y="137454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0070C0"/>
                </a:solidFill>
              </a:rPr>
              <a:t>Обележава се великим словом О. </a:t>
            </a:r>
            <a:endParaRPr lang="sr-Latn-RS" sz="2000" b="1" dirty="0">
              <a:solidFill>
                <a:srgbClr val="0070C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0378D1F5-6594-4A87-826F-67D4B6B980FD}"/>
              </a:ext>
            </a:extLst>
          </p:cNvPr>
          <p:cNvSpPr txBox="1"/>
          <p:nvPr/>
        </p:nvSpPr>
        <p:spPr>
          <a:xfrm>
            <a:off x="5371717" y="2335043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>
                <a:solidFill>
                  <a:srgbClr val="FF0000"/>
                </a:solidFill>
              </a:rPr>
              <a:t>О = </a:t>
            </a:r>
            <a:r>
              <a:rPr lang="en-US" sz="2800" b="1" u="sng" dirty="0" err="1">
                <a:solidFill>
                  <a:srgbClr val="FF0000"/>
                </a:solidFill>
              </a:rPr>
              <a:t>a+b+b</a:t>
            </a:r>
            <a:endParaRPr lang="en-US" sz="2800" b="1" u="sng" dirty="0">
              <a:solidFill>
                <a:srgbClr val="FF0000"/>
              </a:solidFill>
            </a:endParaRPr>
          </a:p>
          <a:p>
            <a:endParaRPr lang="sr-Latn-RS" sz="2800" b="1" u="sng" dirty="0">
              <a:solidFill>
                <a:srgbClr val="FF0000"/>
              </a:solidFill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D02EA630-7B7F-4B5C-9540-8F36F5ED300C}"/>
              </a:ext>
            </a:extLst>
          </p:cNvPr>
          <p:cNvSpPr txBox="1"/>
          <p:nvPr/>
        </p:nvSpPr>
        <p:spPr>
          <a:xfrm>
            <a:off x="5121764" y="3012251"/>
            <a:ext cx="31738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7030A0"/>
                </a:solidFill>
              </a:rPr>
              <a:t>Или краће</a:t>
            </a:r>
            <a:r>
              <a:rPr lang="en-US" sz="2000" b="1" dirty="0">
                <a:solidFill>
                  <a:srgbClr val="7030A0"/>
                </a:solidFill>
              </a:rPr>
              <a:t>:</a:t>
            </a:r>
          </a:p>
          <a:p>
            <a:r>
              <a:rPr lang="sr-Cyrl-RS" sz="2800" b="1" dirty="0">
                <a:solidFill>
                  <a:schemeClr val="accent5">
                    <a:lumMod val="75000"/>
                  </a:schemeClr>
                </a:solidFill>
              </a:rPr>
              <a:t>О = а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+ 2•b</a:t>
            </a:r>
            <a:endParaRPr lang="sr-Cyrl-R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r-Latn-RS" sz="2000" b="1" dirty="0"/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475D22C2-3E3B-43C7-8849-ECACCC708822}"/>
              </a:ext>
            </a:extLst>
          </p:cNvPr>
          <p:cNvSpPr txBox="1"/>
          <p:nvPr/>
        </p:nvSpPr>
        <p:spPr>
          <a:xfrm>
            <a:off x="42350" y="1552154"/>
            <a:ext cx="2095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Код </a:t>
            </a:r>
            <a:r>
              <a:rPr lang="sr-Cyrl-RS" b="1" dirty="0" err="1">
                <a:solidFill>
                  <a:schemeClr val="accent6">
                    <a:lumMod val="75000"/>
                  </a:schemeClr>
                </a:solidFill>
              </a:rPr>
              <a:t>једнакокраког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  троугла две странице су једнаке дужине. Једнаке странице се називају </a:t>
            </a:r>
            <a:r>
              <a:rPr lang="sr-Cyrl-RS" b="1" u="sng" dirty="0">
                <a:solidFill>
                  <a:schemeClr val="accent6">
                    <a:lumMod val="75000"/>
                  </a:schemeClr>
                </a:solidFill>
              </a:rPr>
              <a:t>КРАЦИ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sr-Latn-R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1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290">
        <p:split orient="vert"/>
      </p:transition>
    </mc:Choice>
    <mc:Fallback xmlns="">
      <p:transition spd="slow" advTm="312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54" grpId="0" animBg="1"/>
      <p:bldP spid="66" grpId="0" animBg="1"/>
      <p:bldP spid="67" grpId="0" animBg="1"/>
      <p:bldP spid="73" grpId="0"/>
      <p:bldP spid="74" grpId="0"/>
      <p:bldP spid="75" grpId="0"/>
      <p:bldP spid="21" grpId="0"/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92648" y="-40127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ЈЕДНАКОКРАКИ 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4517804" y="2786647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478151" y="3687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32308" y="941392"/>
            <a:ext cx="832678" cy="198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653799" y="941391"/>
            <a:ext cx="917459" cy="198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3" y="2910294"/>
            <a:ext cx="1780479" cy="26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616871" y="901927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4517804" y="2874085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23323" y="28786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07056" y="1374545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993563" y="1358647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F7A86A8-0A3E-42C5-8609-A589401F4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64" y="3226616"/>
            <a:ext cx="2817026" cy="158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0378D1F5-6594-4A87-826F-67D4B6B980FD}"/>
              </a:ext>
            </a:extLst>
          </p:cNvPr>
          <p:cNvSpPr txBox="1"/>
          <p:nvPr/>
        </p:nvSpPr>
        <p:spPr>
          <a:xfrm>
            <a:off x="5196499" y="1358647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>
                <a:solidFill>
                  <a:srgbClr val="FF0000"/>
                </a:solidFill>
              </a:rPr>
              <a:t>О = </a:t>
            </a:r>
            <a:r>
              <a:rPr lang="en-US" sz="2800" b="1" u="sng" dirty="0" err="1">
                <a:solidFill>
                  <a:srgbClr val="FF0000"/>
                </a:solidFill>
              </a:rPr>
              <a:t>a+</a:t>
            </a:r>
            <a:r>
              <a:rPr lang="en-US" sz="2800" b="1" u="sng" dirty="0" err="1">
                <a:solidFill>
                  <a:srgbClr val="00B0F0"/>
                </a:solidFill>
              </a:rPr>
              <a:t>b</a:t>
            </a:r>
            <a:r>
              <a:rPr lang="en-US" sz="2800" b="1" u="sng" dirty="0" err="1">
                <a:solidFill>
                  <a:srgbClr val="FF0000"/>
                </a:solidFill>
              </a:rPr>
              <a:t>+</a:t>
            </a:r>
            <a:r>
              <a:rPr lang="en-US" sz="2800" b="1" u="sng" dirty="0" err="1">
                <a:solidFill>
                  <a:srgbClr val="00B0F0"/>
                </a:solidFill>
              </a:rPr>
              <a:t>b</a:t>
            </a:r>
            <a:endParaRPr lang="en-US" sz="2800" b="1" u="sng" dirty="0">
              <a:solidFill>
                <a:srgbClr val="00B0F0"/>
              </a:solidFill>
            </a:endParaRPr>
          </a:p>
          <a:p>
            <a:endParaRPr lang="sr-Latn-RS" sz="2800" b="1" u="sng" dirty="0">
              <a:solidFill>
                <a:srgbClr val="FF0000"/>
              </a:solidFill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D02EA630-7B7F-4B5C-9540-8F36F5ED300C}"/>
              </a:ext>
            </a:extLst>
          </p:cNvPr>
          <p:cNvSpPr txBox="1"/>
          <p:nvPr/>
        </p:nvSpPr>
        <p:spPr>
          <a:xfrm>
            <a:off x="5213543" y="1921062"/>
            <a:ext cx="317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accent5">
                    <a:lumMod val="75000"/>
                  </a:schemeClr>
                </a:solidFill>
              </a:rPr>
              <a:t>О = а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+ 2•</a:t>
            </a:r>
            <a:r>
              <a:rPr lang="en-US" sz="2800" b="1" dirty="0">
                <a:solidFill>
                  <a:srgbClr val="00B0F0"/>
                </a:solidFill>
              </a:rPr>
              <a:t>b</a:t>
            </a:r>
            <a:endParaRPr lang="sr-Cyrl-RS" sz="2800" b="1" dirty="0">
              <a:solidFill>
                <a:srgbClr val="00B0F0"/>
              </a:solidFill>
            </a:endParaRPr>
          </a:p>
          <a:p>
            <a:endParaRPr lang="sr-Latn-RS" sz="2000" b="1" dirty="0"/>
          </a:p>
        </p:txBody>
      </p:sp>
      <p:sp>
        <p:nvSpPr>
          <p:cNvPr id="26" name="Pravougaonik 25">
            <a:extLst>
              <a:ext uri="{FF2B5EF4-FFF2-40B4-BE49-F238E27FC236}">
                <a16:creationId xmlns:a16="http://schemas.microsoft.com/office/drawing/2014/main" id="{B020C012-5F8B-4997-9ABB-B97A270AFF5F}"/>
              </a:ext>
            </a:extLst>
          </p:cNvPr>
          <p:cNvSpPr/>
          <p:nvPr/>
        </p:nvSpPr>
        <p:spPr>
          <a:xfrm rot="177900">
            <a:off x="128216" y="945330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ЗАДАТАК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ADF5A51F-D19D-40F3-9DA7-E9463FF8EC09}"/>
              </a:ext>
            </a:extLst>
          </p:cNvPr>
          <p:cNvSpPr txBox="1"/>
          <p:nvPr/>
        </p:nvSpPr>
        <p:spPr>
          <a:xfrm>
            <a:off x="4517804" y="411510"/>
            <a:ext cx="398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70C0"/>
                </a:solidFill>
              </a:rPr>
              <a:t>Израчунај обим </a:t>
            </a:r>
            <a:r>
              <a:rPr lang="sr-Cyrl-RS" b="1" dirty="0" err="1">
                <a:solidFill>
                  <a:srgbClr val="0070C0"/>
                </a:solidFill>
              </a:rPr>
              <a:t>једнакокраког</a:t>
            </a:r>
            <a:r>
              <a:rPr lang="sr-Cyrl-RS" b="1" dirty="0">
                <a:solidFill>
                  <a:srgbClr val="0070C0"/>
                </a:solidFill>
              </a:rPr>
              <a:t> троугла чија је основица 5</a:t>
            </a:r>
            <a:r>
              <a:rPr lang="en-US" b="1" dirty="0">
                <a:solidFill>
                  <a:srgbClr val="0070C0"/>
                </a:solidFill>
              </a:rPr>
              <a:t>cm</a:t>
            </a:r>
            <a:r>
              <a:rPr lang="sr-Cyrl-RS" b="1" dirty="0">
                <a:solidFill>
                  <a:srgbClr val="0070C0"/>
                </a:solidFill>
              </a:rPr>
              <a:t> а краци 3</a:t>
            </a:r>
            <a:r>
              <a:rPr lang="en-US" b="1" dirty="0">
                <a:solidFill>
                  <a:srgbClr val="0070C0"/>
                </a:solidFill>
              </a:rPr>
              <a:t>cm.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FFBF61CE-80C4-44D6-9BCF-61B65839D910}"/>
              </a:ext>
            </a:extLst>
          </p:cNvPr>
          <p:cNvSpPr txBox="1"/>
          <p:nvPr/>
        </p:nvSpPr>
        <p:spPr>
          <a:xfrm>
            <a:off x="5107309" y="2409493"/>
            <a:ext cx="313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accent5">
                    <a:lumMod val="75000"/>
                  </a:schemeClr>
                </a:solidFill>
              </a:rPr>
              <a:t>О = 5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cm+ 2•</a:t>
            </a:r>
            <a:r>
              <a:rPr lang="en-US" sz="2800" b="1" dirty="0">
                <a:solidFill>
                  <a:srgbClr val="00B0F0"/>
                </a:solidFill>
              </a:rPr>
              <a:t>3cm</a:t>
            </a:r>
            <a:endParaRPr lang="sr-Cyrl-RS" sz="2800" b="1" dirty="0">
              <a:solidFill>
                <a:srgbClr val="00B0F0"/>
              </a:solidFill>
            </a:endParaRPr>
          </a:p>
          <a:p>
            <a:endParaRPr lang="sr-Latn-RS" sz="2000" b="1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1AB1FBA2-7E9F-419C-B072-5A72B1933CD4}"/>
              </a:ext>
            </a:extLst>
          </p:cNvPr>
          <p:cNvSpPr txBox="1"/>
          <p:nvPr/>
        </p:nvSpPr>
        <p:spPr>
          <a:xfrm>
            <a:off x="5144237" y="2851510"/>
            <a:ext cx="313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accent5">
                    <a:lumMod val="75000"/>
                  </a:schemeClr>
                </a:solidFill>
              </a:rPr>
              <a:t>О = 5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cm+ </a:t>
            </a:r>
            <a:r>
              <a:rPr lang="en-US" sz="2800" b="1" dirty="0">
                <a:solidFill>
                  <a:srgbClr val="00B0F0"/>
                </a:solidFill>
              </a:rPr>
              <a:t>6cm</a:t>
            </a:r>
          </a:p>
          <a:p>
            <a:endParaRPr lang="sr-Latn-RS" sz="2000" b="1" dirty="0"/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id="{572B2F02-0251-4F75-9107-2D3326A5B9BD}"/>
              </a:ext>
            </a:extLst>
          </p:cNvPr>
          <p:cNvSpPr txBox="1"/>
          <p:nvPr/>
        </p:nvSpPr>
        <p:spPr>
          <a:xfrm>
            <a:off x="5157279" y="3349307"/>
            <a:ext cx="313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accent5">
                    <a:lumMod val="75000"/>
                  </a:schemeClr>
                </a:solidFill>
              </a:rPr>
              <a:t>О = 11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cm</a:t>
            </a:r>
          </a:p>
          <a:p>
            <a:endParaRPr lang="sr-Latn-RS" sz="2000" b="1" dirty="0"/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30A6D9A1-E5B2-448A-91BE-C298F30A392F}"/>
              </a:ext>
            </a:extLst>
          </p:cNvPr>
          <p:cNvSpPr txBox="1"/>
          <p:nvPr/>
        </p:nvSpPr>
        <p:spPr>
          <a:xfrm>
            <a:off x="2643524" y="3933787"/>
            <a:ext cx="639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Обим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sz="2400" b="1" dirty="0" err="1">
                <a:solidFill>
                  <a:schemeClr val="accent5">
                    <a:lumMod val="75000"/>
                  </a:schemeClr>
                </a:solidFill>
              </a:rPr>
              <a:t>једнакокраког</a:t>
            </a:r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 троугла износи 11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cm</a:t>
            </a:r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sr-Latn-RS" sz="20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DB7109F-06F9-4D0A-B7CB-CF26DF6CA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13" y="2461031"/>
            <a:ext cx="1891131" cy="1418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6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580">
        <p:split orient="vert"/>
      </p:transition>
    </mc:Choice>
    <mc:Fallback xmlns="">
      <p:transition spd="slow" advTm="4958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54" grpId="0" animBg="1"/>
      <p:bldP spid="66" grpId="0" animBg="1"/>
      <p:bldP spid="67" grpId="0" animBg="1"/>
      <p:bldP spid="73" grpId="0"/>
      <p:bldP spid="74" grpId="0"/>
      <p:bldP spid="75" grpId="0"/>
      <p:bldP spid="24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79815" y="-25632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НЕЈЕДНАКОСТРАНИЧНИ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5319793" y="3237858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265607" y="0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32309" y="646901"/>
            <a:ext cx="267650" cy="22744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112387" y="668707"/>
            <a:ext cx="2306000" cy="26811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4" y="2910294"/>
            <a:ext cx="2618673" cy="4509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064666" y="597359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5339590" y="32661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56302" y="3007025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A81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solidFill>
                <a:srgbClr val="FA81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07056" y="1374545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588984" y="1360003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400" dirty="0">
                <a:ln w="0"/>
                <a:solidFill>
                  <a:srgbClr val="4FC1E9"/>
                </a:solidFill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  <a:endParaRPr lang="sr-Latn-RS" sz="2400" b="0" cap="none" spc="0" dirty="0">
              <a:ln w="0"/>
              <a:solidFill>
                <a:srgbClr val="4FC1E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248F6F7-2AB4-4FDD-8834-1A2EC0FF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62" y="3405245"/>
            <a:ext cx="2799781" cy="157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4D98CC52-C710-4DE5-83FB-818EB07014A3}"/>
              </a:ext>
            </a:extLst>
          </p:cNvPr>
          <p:cNvSpPr txBox="1"/>
          <p:nvPr/>
        </p:nvSpPr>
        <p:spPr>
          <a:xfrm>
            <a:off x="4788024" y="159639"/>
            <a:ext cx="398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Шта је обим троугла?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1E4BE255-0762-4F2F-AA4D-1E532A48045B}"/>
              </a:ext>
            </a:extLst>
          </p:cNvPr>
          <p:cNvSpPr/>
          <p:nvPr/>
        </p:nvSpPr>
        <p:spPr>
          <a:xfrm>
            <a:off x="4321048" y="72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b="1" dirty="0">
                <a:solidFill>
                  <a:schemeClr val="accent5"/>
                </a:solidFill>
              </a:rPr>
              <a:t>Обим троугла </a:t>
            </a:r>
            <a:r>
              <a:rPr lang="sr-Cyrl-RS" b="1" u="sng" dirty="0">
                <a:solidFill>
                  <a:schemeClr val="accent6"/>
                </a:solidFill>
              </a:rPr>
              <a:t>је ЗБИР дужина </a:t>
            </a:r>
            <a:r>
              <a:rPr lang="sr-Cyrl-RS" b="1" dirty="0">
                <a:solidFill>
                  <a:schemeClr val="accent5"/>
                </a:solidFill>
              </a:rPr>
              <a:t>свих његових страница.</a:t>
            </a:r>
            <a:endParaRPr lang="sr-Latn-RS" b="1" dirty="0">
              <a:solidFill>
                <a:schemeClr val="accent5"/>
              </a:solidFill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23C4984-083C-4EC1-8192-CE9AF638A2B9}"/>
              </a:ext>
            </a:extLst>
          </p:cNvPr>
          <p:cNvSpPr txBox="1"/>
          <p:nvPr/>
        </p:nvSpPr>
        <p:spPr>
          <a:xfrm>
            <a:off x="5437812" y="1212129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0070C0"/>
                </a:solidFill>
              </a:rPr>
              <a:t>Обележава се великим словом О. </a:t>
            </a:r>
            <a:endParaRPr lang="sr-Latn-RS" sz="2000" b="1" dirty="0">
              <a:solidFill>
                <a:srgbClr val="0070C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BB13E7F4-4F50-4CF1-B86B-8D57729CCAA5}"/>
              </a:ext>
            </a:extLst>
          </p:cNvPr>
          <p:cNvSpPr txBox="1"/>
          <p:nvPr/>
        </p:nvSpPr>
        <p:spPr>
          <a:xfrm>
            <a:off x="5841164" y="2243115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</a:rPr>
              <a:t>О = </a:t>
            </a:r>
            <a:r>
              <a:rPr lang="en-US" sz="2800" b="1" dirty="0" err="1">
                <a:solidFill>
                  <a:srgbClr val="FA7541"/>
                </a:solidFill>
              </a:rPr>
              <a:t>a</a:t>
            </a:r>
            <a:r>
              <a:rPr lang="en-US" sz="2800" b="1" dirty="0" err="1">
                <a:solidFill>
                  <a:srgbClr val="FF0000"/>
                </a:solidFill>
              </a:rPr>
              <a:t>+</a:t>
            </a:r>
            <a:r>
              <a:rPr lang="en-US" sz="2800" b="1" dirty="0" err="1">
                <a:solidFill>
                  <a:schemeClr val="accent2"/>
                </a:solidFill>
              </a:rPr>
              <a:t>b</a:t>
            </a:r>
            <a:r>
              <a:rPr lang="en-US" sz="2800" b="1" dirty="0" err="1">
                <a:solidFill>
                  <a:srgbClr val="FF0000"/>
                </a:solidFill>
              </a:rPr>
              <a:t>+</a:t>
            </a:r>
            <a:r>
              <a:rPr lang="en-US" sz="2800" b="1" dirty="0" err="1">
                <a:solidFill>
                  <a:srgbClr val="4FC1E9"/>
                </a:solidFill>
              </a:rPr>
              <a:t>c</a:t>
            </a:r>
            <a:endParaRPr lang="en-US" sz="2800" b="1" dirty="0">
              <a:solidFill>
                <a:srgbClr val="4FC1E9"/>
              </a:solidFill>
            </a:endParaRPr>
          </a:p>
          <a:p>
            <a:endParaRPr lang="sr-Latn-RS" sz="2800" b="1" u="sng" dirty="0">
              <a:solidFill>
                <a:srgbClr val="FF0000"/>
              </a:solidFill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3A05B7C8-2913-47A2-9C38-1EA66FC6EA43}"/>
              </a:ext>
            </a:extLst>
          </p:cNvPr>
          <p:cNvSpPr txBox="1"/>
          <p:nvPr/>
        </p:nvSpPr>
        <p:spPr>
          <a:xfrm>
            <a:off x="137753" y="1532352"/>
            <a:ext cx="2341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Код </a:t>
            </a:r>
            <a:r>
              <a:rPr lang="sr-Cyrl-RS" b="1" dirty="0" err="1">
                <a:solidFill>
                  <a:schemeClr val="accent6">
                    <a:lumMod val="75000"/>
                  </a:schemeClr>
                </a:solidFill>
              </a:rPr>
              <a:t>неједнакостраничног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 троугла све странице су </a:t>
            </a:r>
            <a:r>
              <a:rPr lang="sr-Cyrl-RS" b="1" u="sng" dirty="0">
                <a:solidFill>
                  <a:schemeClr val="accent6">
                    <a:lumMod val="75000"/>
                  </a:schemeClr>
                </a:solidFill>
              </a:rPr>
              <a:t>различите дужине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sr-Latn-R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5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539">
        <p:split orient="vert"/>
      </p:transition>
    </mc:Choice>
    <mc:Fallback xmlns="">
      <p:transition spd="slow" advTm="225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54" grpId="0" animBg="1"/>
      <p:bldP spid="66" grpId="0" animBg="1"/>
      <p:bldP spid="67" grpId="0" animBg="1"/>
      <p:bldP spid="73" grpId="0"/>
      <p:bldP spid="74" grpId="0"/>
      <p:bldP spid="75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77900">
            <a:off x="179815" y="-256323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НЕЈЕДНАКОСТРАНИЧНИ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2702172" y="2764951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5319793" y="3237858"/>
            <a:ext cx="208773" cy="94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3265607" y="0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p:cxnSp>
        <p:nvCxnSpPr>
          <p:cNvPr id="48" name="Prava linija spajanja 47">
            <a:extLst>
              <a:ext uri="{FF2B5EF4-FFF2-40B4-BE49-F238E27FC236}">
                <a16:creationId xmlns:a16="http://schemas.microsoft.com/office/drawing/2014/main" id="{0BC50906-8C8A-4368-B3DA-54446C642273}"/>
              </a:ext>
            </a:extLst>
          </p:cNvPr>
          <p:cNvCxnSpPr>
            <a:cxnSpLocks/>
          </p:cNvCxnSpPr>
          <p:nvPr/>
        </p:nvCxnSpPr>
        <p:spPr>
          <a:xfrm flipH="1">
            <a:off x="2832309" y="646901"/>
            <a:ext cx="267650" cy="22744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Prava linija spajanja 48">
            <a:extLst>
              <a:ext uri="{FF2B5EF4-FFF2-40B4-BE49-F238E27FC236}">
                <a16:creationId xmlns:a16="http://schemas.microsoft.com/office/drawing/2014/main" id="{2560C9BE-B135-4864-A40E-BAA8561042A9}"/>
              </a:ext>
            </a:extLst>
          </p:cNvPr>
          <p:cNvCxnSpPr>
            <a:cxnSpLocks/>
          </p:cNvCxnSpPr>
          <p:nvPr/>
        </p:nvCxnSpPr>
        <p:spPr>
          <a:xfrm>
            <a:off x="3112387" y="668707"/>
            <a:ext cx="2306000" cy="26811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Prava linija spajanja 50">
            <a:extLst>
              <a:ext uri="{FF2B5EF4-FFF2-40B4-BE49-F238E27FC236}">
                <a16:creationId xmlns:a16="http://schemas.microsoft.com/office/drawing/2014/main" id="{8DA55B5E-474A-477F-9B71-2262F28FF0A1}"/>
              </a:ext>
            </a:extLst>
          </p:cNvPr>
          <p:cNvCxnSpPr>
            <a:cxnSpLocks/>
          </p:cNvCxnSpPr>
          <p:nvPr/>
        </p:nvCxnSpPr>
        <p:spPr>
          <a:xfrm flipH="1" flipV="1">
            <a:off x="2799714" y="2910294"/>
            <a:ext cx="2618673" cy="4509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940CF7E-EF4D-493A-B440-8916F2DB4B12}"/>
              </a:ext>
            </a:extLst>
          </p:cNvPr>
          <p:cNvSpPr/>
          <p:nvPr/>
        </p:nvSpPr>
        <p:spPr>
          <a:xfrm>
            <a:off x="3064666" y="597359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D9DCC0-56F1-4265-A235-B23A8D93298E}"/>
              </a:ext>
            </a:extLst>
          </p:cNvPr>
          <p:cNvSpPr/>
          <p:nvPr/>
        </p:nvSpPr>
        <p:spPr>
          <a:xfrm>
            <a:off x="5339590" y="32661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2E094CD-9332-4EDD-8F16-C7044132802A}"/>
              </a:ext>
            </a:extLst>
          </p:cNvPr>
          <p:cNvSpPr/>
          <p:nvPr/>
        </p:nvSpPr>
        <p:spPr>
          <a:xfrm>
            <a:off x="2802296" y="2860752"/>
            <a:ext cx="90382" cy="990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3" name="Pravougaonik 72">
            <a:extLst>
              <a:ext uri="{FF2B5EF4-FFF2-40B4-BE49-F238E27FC236}">
                <a16:creationId xmlns:a16="http://schemas.microsoft.com/office/drawing/2014/main" id="{34495F7E-0329-4605-8F98-CD11D0CECF48}"/>
              </a:ext>
            </a:extLst>
          </p:cNvPr>
          <p:cNvSpPr/>
          <p:nvPr/>
        </p:nvSpPr>
        <p:spPr>
          <a:xfrm>
            <a:off x="3556302" y="3007025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A81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solidFill>
                <a:srgbClr val="FA81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Pravougaonik 73">
            <a:extLst>
              <a:ext uri="{FF2B5EF4-FFF2-40B4-BE49-F238E27FC236}">
                <a16:creationId xmlns:a16="http://schemas.microsoft.com/office/drawing/2014/main" id="{BA5A57DD-D239-437D-9112-86AA5DC85AFE}"/>
              </a:ext>
            </a:extLst>
          </p:cNvPr>
          <p:cNvSpPr/>
          <p:nvPr/>
        </p:nvSpPr>
        <p:spPr>
          <a:xfrm>
            <a:off x="4007056" y="1374545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5" name="Pravougaonik 74">
            <a:extLst>
              <a:ext uri="{FF2B5EF4-FFF2-40B4-BE49-F238E27FC236}">
                <a16:creationId xmlns:a16="http://schemas.microsoft.com/office/drawing/2014/main" id="{22384630-7166-4CAE-B5AB-66C037F8AB94}"/>
              </a:ext>
            </a:extLst>
          </p:cNvPr>
          <p:cNvSpPr/>
          <p:nvPr/>
        </p:nvSpPr>
        <p:spPr>
          <a:xfrm>
            <a:off x="2588984" y="1360003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400" dirty="0">
                <a:ln w="0"/>
                <a:solidFill>
                  <a:srgbClr val="4FC1E9"/>
                </a:solidFill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  <a:endParaRPr lang="sr-Latn-RS" sz="2400" b="0" cap="none" spc="0" dirty="0">
              <a:ln w="0"/>
              <a:solidFill>
                <a:srgbClr val="4FC1E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248F6F7-2AB4-4FDD-8834-1A2EC0FF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62" y="3405245"/>
            <a:ext cx="2799781" cy="157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4D98CC52-C710-4DE5-83FB-818EB07014A3}"/>
              </a:ext>
            </a:extLst>
          </p:cNvPr>
          <p:cNvSpPr txBox="1"/>
          <p:nvPr/>
        </p:nvSpPr>
        <p:spPr>
          <a:xfrm>
            <a:off x="4572000" y="156211"/>
            <a:ext cx="398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Израчунај обим неједнакостраничног троугла чије су странице </a:t>
            </a:r>
            <a:r>
              <a:rPr lang="en-US" b="1" dirty="0">
                <a:solidFill>
                  <a:srgbClr val="FF0000"/>
                </a:solidFill>
              </a:rPr>
              <a:t>5cm, 9cm</a:t>
            </a:r>
            <a:r>
              <a:rPr lang="sr-Cyrl-RS" b="1" dirty="0">
                <a:solidFill>
                  <a:srgbClr val="FF0000"/>
                </a:solidFill>
              </a:rPr>
              <a:t> и</a:t>
            </a:r>
            <a:r>
              <a:rPr lang="en-US" b="1" dirty="0">
                <a:solidFill>
                  <a:srgbClr val="FF0000"/>
                </a:solidFill>
              </a:rPr>
              <a:t> 3cm</a:t>
            </a:r>
            <a:r>
              <a:rPr lang="sr-Cyrl-RS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BB13E7F4-4F50-4CF1-B86B-8D57729CCAA5}"/>
              </a:ext>
            </a:extLst>
          </p:cNvPr>
          <p:cNvSpPr txBox="1"/>
          <p:nvPr/>
        </p:nvSpPr>
        <p:spPr>
          <a:xfrm>
            <a:off x="5418387" y="1150889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</a:rPr>
              <a:t>О = </a:t>
            </a:r>
            <a:r>
              <a:rPr lang="en-US" sz="2800" b="1" dirty="0" err="1">
                <a:solidFill>
                  <a:srgbClr val="FA7541"/>
                </a:solidFill>
              </a:rPr>
              <a:t>a</a:t>
            </a:r>
            <a:r>
              <a:rPr lang="en-US" sz="2800" b="1" dirty="0" err="1">
                <a:solidFill>
                  <a:srgbClr val="FF0000"/>
                </a:solidFill>
              </a:rPr>
              <a:t>+</a:t>
            </a:r>
            <a:r>
              <a:rPr lang="en-US" sz="2800" b="1" dirty="0" err="1">
                <a:solidFill>
                  <a:srgbClr val="FED65C"/>
                </a:solidFill>
              </a:rPr>
              <a:t>b</a:t>
            </a:r>
            <a:r>
              <a:rPr lang="en-US" sz="2800" b="1" dirty="0" err="1">
                <a:solidFill>
                  <a:srgbClr val="FF0000"/>
                </a:solidFill>
              </a:rPr>
              <a:t>+</a:t>
            </a:r>
            <a:r>
              <a:rPr lang="en-US" sz="2800" b="1" dirty="0" err="1">
                <a:solidFill>
                  <a:srgbClr val="4FC1E9"/>
                </a:solidFill>
              </a:rPr>
              <a:t>c</a:t>
            </a:r>
            <a:endParaRPr lang="en-US" sz="2800" b="1" dirty="0">
              <a:solidFill>
                <a:srgbClr val="4FC1E9"/>
              </a:solidFill>
            </a:endParaRPr>
          </a:p>
          <a:p>
            <a:endParaRPr lang="sr-Latn-RS" sz="2800" b="1" u="sng" dirty="0">
              <a:solidFill>
                <a:srgbClr val="FF0000"/>
              </a:solidFill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51AB020D-7027-4616-B98E-877317E592D6}"/>
              </a:ext>
            </a:extLst>
          </p:cNvPr>
          <p:cNvSpPr/>
          <p:nvPr/>
        </p:nvSpPr>
        <p:spPr>
          <a:xfrm rot="177900">
            <a:off x="-45132" y="1258202"/>
            <a:ext cx="2838543" cy="997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03754"/>
              </a:avLst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ЗАДАТАК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6B2C712B-7116-4E74-9539-22990A22685B}"/>
              </a:ext>
            </a:extLst>
          </p:cNvPr>
          <p:cNvSpPr txBox="1"/>
          <p:nvPr/>
        </p:nvSpPr>
        <p:spPr>
          <a:xfrm>
            <a:off x="5371828" y="159336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</a:rPr>
              <a:t>О = </a:t>
            </a:r>
            <a:r>
              <a:rPr lang="en-US" sz="2800" b="1" dirty="0">
                <a:solidFill>
                  <a:srgbClr val="FA7541"/>
                </a:solidFill>
              </a:rPr>
              <a:t>5cm</a:t>
            </a:r>
            <a:r>
              <a:rPr lang="en-US" sz="2800" b="1" dirty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ED65C"/>
                </a:solidFill>
              </a:rPr>
              <a:t>9cm</a:t>
            </a:r>
            <a:r>
              <a:rPr lang="en-US" sz="2800" b="1" dirty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4FC1E9"/>
                </a:solidFill>
              </a:rPr>
              <a:t>3cm</a:t>
            </a:r>
          </a:p>
          <a:p>
            <a:endParaRPr lang="sr-Latn-RS" sz="2800" b="1" u="sng" dirty="0">
              <a:solidFill>
                <a:srgbClr val="FF0000"/>
              </a:solidFill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B1623FB2-2166-4E5A-9B9F-59C92116A7F8}"/>
              </a:ext>
            </a:extLst>
          </p:cNvPr>
          <p:cNvSpPr txBox="1"/>
          <p:nvPr/>
        </p:nvSpPr>
        <p:spPr>
          <a:xfrm>
            <a:off x="5384781" y="210015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</a:rPr>
              <a:t>О =</a:t>
            </a:r>
            <a:r>
              <a:rPr lang="en-US" sz="2800" b="1" dirty="0">
                <a:solidFill>
                  <a:srgbClr val="FF0000"/>
                </a:solidFill>
              </a:rPr>
              <a:t>17cm</a:t>
            </a:r>
            <a:endParaRPr lang="sr-Latn-RS" sz="2800" b="1" u="sng" dirty="0">
              <a:solidFill>
                <a:srgbClr val="FF0000"/>
              </a:solidFill>
            </a:endParaRP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B314B141-D2D4-4C1E-926B-55564465982F}"/>
              </a:ext>
            </a:extLst>
          </p:cNvPr>
          <p:cNvSpPr txBox="1"/>
          <p:nvPr/>
        </p:nvSpPr>
        <p:spPr>
          <a:xfrm>
            <a:off x="2058463" y="4041421"/>
            <a:ext cx="6978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Обим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sz="2400" b="1" dirty="0" err="1">
                <a:solidFill>
                  <a:schemeClr val="accent5">
                    <a:lumMod val="75000"/>
                  </a:schemeClr>
                </a:solidFill>
              </a:rPr>
              <a:t>неједнакостраничног</a:t>
            </a:r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</a:rPr>
              <a:t> троугла износи 17.</a:t>
            </a:r>
          </a:p>
          <a:p>
            <a:endParaRPr lang="sr-Latn-RS" sz="20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463F705-0FF9-43A6-A8D3-5CB8EDFCD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67" y="2153802"/>
            <a:ext cx="2503946" cy="1877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3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914">
        <p:split orient="vert"/>
      </p:transition>
    </mc:Choice>
    <mc:Fallback xmlns="">
      <p:transition spd="slow" advTm="439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54" grpId="0" animBg="1"/>
      <p:bldP spid="66" grpId="0" animBg="1"/>
      <p:bldP spid="67" grpId="0" animBg="1"/>
      <p:bldP spid="73" grpId="0"/>
      <p:bldP spid="74" grpId="0"/>
      <p:bldP spid="75" grpId="0"/>
      <p:bldP spid="21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1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6.3|2.3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|2.7|3.6|2.2|1.2|1.4|1.3|0.9|1.2|0.9|0.8|1.1|1|1.2|2.3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9|3.8|2.8|0.8|1|0.9|0.9|0.8|1|1|1.1|1.3|2.4|4.1|3.8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4|2.1|2.4|1.3|0.9|0.9|0.9|0.9|1.2|1|1.1|1.4|1.4|2.3|2.4|2.8|2.5|2.7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1|1|1.1|1|0.8|1.6|1|0.9|1.4|2.5|2.7|3.4|4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9|1.1|2.6|1|0.9|0.9|0.9|1|0.9|0.9|0.8|0.8|6.4|3.1|3.5|4.5|1.7|2.1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0.7|0.8|0.7|0.7|0.9|0.9|0.9|1.1|0.9|2.6|3.2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2.4|4|0.9|1.2|0.9|0.9|0.9|1.6|1|1.1|1.3|2|2.1|4.3|4.4|6.4"/>
</p:tagLst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1963</TotalTime>
  <Words>536</Words>
  <Application>Microsoft Office PowerPoint</Application>
  <PresentationFormat>Projekcija na ekranu (16:9)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1741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82</cp:revision>
  <dcterms:created xsi:type="dcterms:W3CDTF">2020-05-05T10:38:16Z</dcterms:created>
  <dcterms:modified xsi:type="dcterms:W3CDTF">2020-05-26T15:55:40Z</dcterms:modified>
</cp:coreProperties>
</file>